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League Spartan"/>
      <p:regular r:id="rId12"/>
      <p:bold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LeagueSpartan-bold.fntdata"/><Relationship Id="rId12" Type="http://schemas.openxmlformats.org/officeDocument/2006/relationships/font" Target="fonts/LeagueSpartan-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gif>
</file>

<file path=ppt/media/image3.gif>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SLIDES_API143302259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SLIDES_API143302259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7f04d4008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7f04d400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SLIDES_API1642117894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SLIDES_API1642117894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SLIDES_API1642117894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SLIDES_API1642117894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7f04d4008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7f04d4008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2.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 name="Shape 53"/>
        <p:cNvGrpSpPr/>
        <p:nvPr/>
      </p:nvGrpSpPr>
      <p:grpSpPr>
        <a:xfrm>
          <a:off x="0" y="0"/>
          <a:ext cx="0" cy="0"/>
          <a:chOff x="0" y="0"/>
          <a:chExt cx="0" cy="0"/>
        </a:xfrm>
      </p:grpSpPr>
      <p:sp>
        <p:nvSpPr>
          <p:cNvPr id="54" name="Google Shape;54;p13"/>
          <p:cNvSpPr/>
          <p:nvPr/>
        </p:nvSpPr>
        <p:spPr>
          <a:xfrm>
            <a:off x="0" y="0"/>
            <a:ext cx="9144000" cy="88800"/>
          </a:xfrm>
          <a:prstGeom prst="rect">
            <a:avLst/>
          </a:prstGeom>
          <a:solidFill>
            <a:srgbClr val="FCBF01"/>
          </a:solidFill>
          <a:ln cap="flat" cmpd="sng" w="9525">
            <a:solidFill>
              <a:srgbClr val="FCBF0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5" name="Google Shape;55;p13"/>
          <p:cNvSpPr txBox="1"/>
          <p:nvPr>
            <p:ph type="ctrTitle"/>
          </p:nvPr>
        </p:nvSpPr>
        <p:spPr>
          <a:xfrm>
            <a:off x="311700" y="744575"/>
            <a:ext cx="8520600" cy="119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rgbClr val="544040"/>
                </a:solidFill>
                <a:latin typeface="League Spartan"/>
                <a:ea typeface="League Spartan"/>
                <a:cs typeface="League Spartan"/>
                <a:sym typeface="League Spartan"/>
              </a:rPr>
              <a:t>Best Practices for On-call Rotation Duties in the DevOps Model: Fostering Shared Responsibility and Resilience</a:t>
            </a:r>
            <a:endParaRPr b="1" sz="2400">
              <a:solidFill>
                <a:srgbClr val="544040"/>
              </a:solidFill>
              <a:latin typeface="League Spartan"/>
              <a:ea typeface="League Spartan"/>
              <a:cs typeface="League Spartan"/>
              <a:sym typeface="League Spartan"/>
            </a:endParaRPr>
          </a:p>
        </p:txBody>
      </p:sp>
      <p:sp>
        <p:nvSpPr>
          <p:cNvPr id="56" name="Google Shape;56;p13"/>
          <p:cNvSpPr txBox="1"/>
          <p:nvPr>
            <p:ph idx="1" type="subTitle"/>
          </p:nvPr>
        </p:nvSpPr>
        <p:spPr>
          <a:xfrm>
            <a:off x="286250" y="2218550"/>
            <a:ext cx="8520600" cy="139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latin typeface="League Spartan"/>
                <a:ea typeface="League Spartan"/>
                <a:cs typeface="League Spartan"/>
                <a:sym typeface="League Spartan"/>
              </a:rPr>
              <a:t>Fostering Collaboration and Resilience through Healthy Rotation Practices</a:t>
            </a:r>
            <a:endParaRPr sz="1600">
              <a:latin typeface="League Spartan"/>
              <a:ea typeface="League Spartan"/>
              <a:cs typeface="League Spartan"/>
              <a:sym typeface="League Spartan"/>
            </a:endParaRPr>
          </a:p>
          <a:p>
            <a:pPr indent="0" lvl="0" marL="0" rtl="0" algn="ctr">
              <a:spcBef>
                <a:spcPts val="0"/>
              </a:spcBef>
              <a:spcAft>
                <a:spcPts val="0"/>
              </a:spcAft>
              <a:buNone/>
            </a:pPr>
            <a:r>
              <a:t/>
            </a:r>
            <a:endParaRPr sz="1600">
              <a:latin typeface="League Spartan"/>
              <a:ea typeface="League Spartan"/>
              <a:cs typeface="League Spartan"/>
              <a:sym typeface="League Spartan"/>
            </a:endParaRPr>
          </a:p>
          <a:p>
            <a:pPr indent="0" lvl="0" marL="0" rtl="0" algn="ctr">
              <a:spcBef>
                <a:spcPts val="0"/>
              </a:spcBef>
              <a:spcAft>
                <a:spcPts val="0"/>
              </a:spcAft>
              <a:buNone/>
            </a:pPr>
            <a:r>
              <a:rPr lang="en" sz="1600">
                <a:latin typeface="League Spartan"/>
                <a:ea typeface="League Spartan"/>
                <a:cs typeface="League Spartan"/>
                <a:sym typeface="League Spartan"/>
              </a:rPr>
              <a:t>Stella Kemp </a:t>
            </a:r>
            <a:br>
              <a:rPr lang="en" sz="1600">
                <a:latin typeface="League Spartan"/>
                <a:ea typeface="League Spartan"/>
                <a:cs typeface="League Spartan"/>
                <a:sym typeface="League Spartan"/>
              </a:rPr>
            </a:br>
            <a:r>
              <a:rPr lang="en" sz="1600">
                <a:latin typeface="League Spartan"/>
                <a:ea typeface="League Spartan"/>
                <a:cs typeface="League Spartan"/>
                <a:sym typeface="League Spartan"/>
              </a:rPr>
              <a:t>DevOPS 380 </a:t>
            </a:r>
            <a:endParaRPr sz="1600">
              <a:latin typeface="League Spartan"/>
              <a:ea typeface="League Spartan"/>
              <a:cs typeface="League Spartan"/>
              <a:sym typeface="League Spartan"/>
            </a:endParaRPr>
          </a:p>
          <a:p>
            <a:pPr indent="0" lvl="0" marL="0" rtl="0" algn="ctr">
              <a:spcBef>
                <a:spcPts val="0"/>
              </a:spcBef>
              <a:spcAft>
                <a:spcPts val="0"/>
              </a:spcAft>
              <a:buNone/>
            </a:pPr>
            <a:r>
              <a:rPr lang="en" sz="1600">
                <a:latin typeface="League Spartan"/>
                <a:ea typeface="League Spartan"/>
                <a:cs typeface="League Spartan"/>
                <a:sym typeface="League Spartan"/>
              </a:rPr>
              <a:t>Bellevue University </a:t>
            </a:r>
            <a:endParaRPr sz="1600">
              <a:latin typeface="League Spartan"/>
              <a:ea typeface="League Spartan"/>
              <a:cs typeface="League Spartan"/>
              <a:sym typeface="League Spartan"/>
            </a:endParaRPr>
          </a:p>
          <a:p>
            <a:pPr indent="0" lvl="0" marL="0" rtl="0" algn="ctr">
              <a:spcBef>
                <a:spcPts val="0"/>
              </a:spcBef>
              <a:spcAft>
                <a:spcPts val="0"/>
              </a:spcAft>
              <a:buNone/>
            </a:pPr>
            <a:r>
              <a:t/>
            </a:r>
            <a:endParaRPr sz="1300">
              <a:latin typeface="League Spartan"/>
              <a:ea typeface="League Spartan"/>
              <a:cs typeface="League Spartan"/>
              <a:sym typeface="League Spartan"/>
            </a:endParaRPr>
          </a:p>
          <a:p>
            <a:pPr indent="0" lvl="0" marL="0" rtl="0" algn="ctr">
              <a:spcBef>
                <a:spcPts val="0"/>
              </a:spcBef>
              <a:spcAft>
                <a:spcPts val="0"/>
              </a:spcAft>
              <a:buNone/>
            </a:pPr>
            <a:r>
              <a:t/>
            </a:r>
            <a:endParaRPr sz="1300">
              <a:latin typeface="League Spartan"/>
              <a:ea typeface="League Spartan"/>
              <a:cs typeface="League Spartan"/>
              <a:sym typeface="League Spartan"/>
            </a:endParaRPr>
          </a:p>
          <a:p>
            <a:pPr indent="0" lvl="0" marL="0" rtl="0" algn="ctr">
              <a:spcBef>
                <a:spcPts val="0"/>
              </a:spcBef>
              <a:spcAft>
                <a:spcPts val="0"/>
              </a:spcAft>
              <a:buNone/>
            </a:pPr>
            <a:r>
              <a:t/>
            </a:r>
            <a:endParaRPr sz="1300">
              <a:latin typeface="League Spartan"/>
              <a:ea typeface="League Spartan"/>
              <a:cs typeface="League Spartan"/>
              <a:sym typeface="League Spart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0" name="Shape 60"/>
        <p:cNvGrpSpPr/>
        <p:nvPr/>
      </p:nvGrpSpPr>
      <p:grpSpPr>
        <a:xfrm>
          <a:off x="0" y="0"/>
          <a:ext cx="0" cy="0"/>
          <a:chOff x="0" y="0"/>
          <a:chExt cx="0" cy="0"/>
        </a:xfrm>
      </p:grpSpPr>
      <p:sp>
        <p:nvSpPr>
          <p:cNvPr id="61" name="Google Shape;61;p14"/>
          <p:cNvSpPr/>
          <p:nvPr/>
        </p:nvSpPr>
        <p:spPr>
          <a:xfrm>
            <a:off x="0" y="0"/>
            <a:ext cx="9144000" cy="88800"/>
          </a:xfrm>
          <a:prstGeom prst="rect">
            <a:avLst/>
          </a:prstGeom>
          <a:solidFill>
            <a:srgbClr val="FCBF01"/>
          </a:solidFill>
          <a:ln cap="flat" cmpd="sng" w="9525">
            <a:solidFill>
              <a:srgbClr val="FCBF0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2" name="Google Shape;62;p14"/>
          <p:cNvSpPr txBox="1"/>
          <p:nvPr/>
        </p:nvSpPr>
        <p:spPr>
          <a:xfrm>
            <a:off x="4949975" y="238175"/>
            <a:ext cx="2209800" cy="47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544040"/>
                </a:solidFill>
                <a:latin typeface="League Spartan"/>
                <a:ea typeface="League Spartan"/>
                <a:cs typeface="League Spartan"/>
                <a:sym typeface="League Spartan"/>
              </a:rPr>
              <a:t>Agenda</a:t>
            </a:r>
            <a:r>
              <a:rPr b="1" lang="en" sz="2400">
                <a:solidFill>
                  <a:srgbClr val="544040"/>
                </a:solidFill>
                <a:latin typeface="League Spartan"/>
                <a:ea typeface="League Spartan"/>
                <a:cs typeface="League Spartan"/>
                <a:sym typeface="League Spartan"/>
              </a:rPr>
              <a:t> </a:t>
            </a:r>
            <a:endParaRPr b="1" sz="2400">
              <a:solidFill>
                <a:srgbClr val="544040"/>
              </a:solidFill>
              <a:latin typeface="League Spartan"/>
              <a:ea typeface="League Spartan"/>
              <a:cs typeface="League Spartan"/>
              <a:sym typeface="League Spartan"/>
            </a:endParaRPr>
          </a:p>
        </p:txBody>
      </p:sp>
      <p:sp>
        <p:nvSpPr>
          <p:cNvPr id="63" name="Google Shape;63;p14"/>
          <p:cNvSpPr txBox="1"/>
          <p:nvPr/>
        </p:nvSpPr>
        <p:spPr>
          <a:xfrm>
            <a:off x="3561100" y="836325"/>
            <a:ext cx="5079900" cy="27384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Importance in DevOps framework</a:t>
            </a:r>
            <a:endParaRPr sz="1600">
              <a:latin typeface="League Spartan"/>
              <a:ea typeface="League Spartan"/>
              <a:cs typeface="League Spartan"/>
              <a:sym typeface="League Spartan"/>
            </a:endParaRPr>
          </a:p>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What is Opsgenie</a:t>
            </a:r>
            <a:endParaRPr sz="1600">
              <a:latin typeface="League Spartan"/>
              <a:ea typeface="League Spartan"/>
              <a:cs typeface="League Spartan"/>
              <a:sym typeface="League Spartan"/>
            </a:endParaRPr>
          </a:p>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Enhances collaboration and learning</a:t>
            </a:r>
            <a:endParaRPr sz="1600">
              <a:latin typeface="League Spartan"/>
              <a:ea typeface="League Spartan"/>
              <a:cs typeface="League Spartan"/>
              <a:sym typeface="League Spartan"/>
            </a:endParaRPr>
          </a:p>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Promotes shared responsibility</a:t>
            </a:r>
            <a:endParaRPr sz="1600">
              <a:latin typeface="League Spartan"/>
              <a:ea typeface="League Spartan"/>
              <a:cs typeface="League Spartan"/>
              <a:sym typeface="League Spartan"/>
            </a:endParaRPr>
          </a:p>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Key practices overview</a:t>
            </a:r>
            <a:endParaRPr sz="1600">
              <a:latin typeface="League Spartan"/>
              <a:ea typeface="League Spartan"/>
              <a:cs typeface="League Spartan"/>
              <a:sym typeface="League Spartan"/>
            </a:endParaRPr>
          </a:p>
        </p:txBody>
      </p:sp>
      <p:pic>
        <p:nvPicPr>
          <p:cNvPr id="64" name="Google Shape;64;p14" title="Screenshot 2025-09-14 at 9.18.13 PM.png"/>
          <p:cNvPicPr preferRelativeResize="0"/>
          <p:nvPr/>
        </p:nvPicPr>
        <p:blipFill>
          <a:blip r:embed="rId3">
            <a:alphaModFix/>
          </a:blip>
          <a:stretch>
            <a:fillRect/>
          </a:stretch>
        </p:blipFill>
        <p:spPr>
          <a:xfrm>
            <a:off x="32200" y="144800"/>
            <a:ext cx="3483576" cy="2685803"/>
          </a:xfrm>
          <a:prstGeom prst="rect">
            <a:avLst/>
          </a:prstGeom>
          <a:noFill/>
          <a:ln>
            <a:noFill/>
          </a:ln>
        </p:spPr>
      </p:pic>
      <p:pic>
        <p:nvPicPr>
          <p:cNvPr id="65" name="Google Shape;65;p14" title="Screenshot 2025-09-14 at 9.18.44 PM.png"/>
          <p:cNvPicPr preferRelativeResize="0"/>
          <p:nvPr/>
        </p:nvPicPr>
        <p:blipFill rotWithShape="1">
          <a:blip r:embed="rId4">
            <a:alphaModFix/>
          </a:blip>
          <a:srcRect b="0" l="0" r="19159" t="0"/>
          <a:stretch/>
        </p:blipFill>
        <p:spPr>
          <a:xfrm>
            <a:off x="32200" y="2843950"/>
            <a:ext cx="3409370" cy="2299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5" title="Screenshot 2025-09-14 at 9.20.18 PM.png"/>
          <p:cNvPicPr preferRelativeResize="0"/>
          <p:nvPr/>
        </p:nvPicPr>
        <p:blipFill>
          <a:blip r:embed="rId3">
            <a:alphaModFix/>
          </a:blip>
          <a:stretch>
            <a:fillRect/>
          </a:stretch>
        </p:blipFill>
        <p:spPr>
          <a:xfrm>
            <a:off x="3007550" y="1825700"/>
            <a:ext cx="5933051" cy="3138376"/>
          </a:xfrm>
          <a:prstGeom prst="rect">
            <a:avLst/>
          </a:prstGeom>
          <a:noFill/>
          <a:ln>
            <a:noFill/>
          </a:ln>
        </p:spPr>
      </p:pic>
      <p:sp>
        <p:nvSpPr>
          <p:cNvPr id="71" name="Google Shape;71;p15"/>
          <p:cNvSpPr txBox="1"/>
          <p:nvPr/>
        </p:nvSpPr>
        <p:spPr>
          <a:xfrm>
            <a:off x="151125" y="876450"/>
            <a:ext cx="2534100" cy="4126800"/>
          </a:xfrm>
          <a:prstGeom prst="rect">
            <a:avLst/>
          </a:prstGeom>
          <a:noFill/>
          <a:ln>
            <a:noFill/>
          </a:ln>
        </p:spPr>
        <p:txBody>
          <a:bodyPr anchorCtr="0" anchor="t" bIns="91425" lIns="91425" spcFirstLastPara="1" rIns="91425" wrap="square" tIns="91425">
            <a:spAutoFit/>
          </a:bodyPr>
          <a:lstStyle/>
          <a:p>
            <a:pPr indent="0" lvl="0" marL="0" rtl="0" algn="l">
              <a:lnSpc>
                <a:spcPct val="138000"/>
              </a:lnSpc>
              <a:spcBef>
                <a:spcPts val="0"/>
              </a:spcBef>
              <a:spcAft>
                <a:spcPts val="0"/>
              </a:spcAft>
              <a:buClr>
                <a:schemeClr val="dk1"/>
              </a:buClr>
              <a:buSzPts val="1100"/>
              <a:buFont typeface="Arial"/>
              <a:buNone/>
            </a:pPr>
            <a:r>
              <a:rPr lang="en" sz="1000">
                <a:solidFill>
                  <a:schemeClr val="dk1"/>
                </a:solidFill>
                <a:highlight>
                  <a:srgbClr val="FFFFFF"/>
                </a:highlight>
              </a:rPr>
              <a:t>Opsgenie is a modern incident management platform that ensures critical incidents are never missed, and actions are taken by the right people in the shortest possible time. Opsgenie receives alerts from your monitoring systems and custom applications and categorizes each alert based on importance and timing.</a:t>
            </a:r>
            <a:endParaRPr sz="1000">
              <a:solidFill>
                <a:schemeClr val="dk1"/>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38000"/>
              </a:lnSpc>
              <a:spcBef>
                <a:spcPts val="0"/>
              </a:spcBef>
              <a:spcAft>
                <a:spcPts val="0"/>
              </a:spcAft>
              <a:buClr>
                <a:schemeClr val="dk1"/>
              </a:buClr>
              <a:buSzPts val="1100"/>
              <a:buFont typeface="Arial"/>
              <a:buNone/>
            </a:pPr>
            <a:r>
              <a:rPr lang="en" sz="1000">
                <a:solidFill>
                  <a:schemeClr val="dk1"/>
                </a:solidFill>
                <a:highlight>
                  <a:srgbClr val="FFFFFF"/>
                </a:highlight>
              </a:rPr>
              <a:t>On-call schedules ensure the right people are notified through multiple communication channels including voice calls, email, SMS, and push messages on mobile devices. If an alert is not acknowledged, Opsgenie automatically escalates it, ensuring the incident gets the needed attention.</a:t>
            </a:r>
            <a:endParaRPr sz="1000">
              <a:solidFill>
                <a:schemeClr val="dk1"/>
              </a:solidFill>
              <a:highlight>
                <a:srgbClr val="FFFFFF"/>
              </a:highlight>
            </a:endParaRPr>
          </a:p>
          <a:p>
            <a:pPr indent="0" lvl="0" marL="0" rtl="0" algn="l">
              <a:spcBef>
                <a:spcPts val="0"/>
              </a:spcBef>
              <a:spcAft>
                <a:spcPts val="0"/>
              </a:spcAft>
              <a:buNone/>
            </a:pPr>
            <a:r>
              <a:t/>
            </a:r>
            <a:endParaRPr sz="1000">
              <a:solidFill>
                <a:schemeClr val="dk2"/>
              </a:solidFill>
            </a:endParaRPr>
          </a:p>
        </p:txBody>
      </p:sp>
      <p:sp>
        <p:nvSpPr>
          <p:cNvPr id="72" name="Google Shape;72;p15"/>
          <p:cNvSpPr txBox="1"/>
          <p:nvPr/>
        </p:nvSpPr>
        <p:spPr>
          <a:xfrm>
            <a:off x="1865350" y="221625"/>
            <a:ext cx="65868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rgbClr val="544040"/>
                </a:solidFill>
                <a:latin typeface="League Spartan"/>
                <a:ea typeface="League Spartan"/>
                <a:cs typeface="League Spartan"/>
                <a:sym typeface="League Spartan"/>
              </a:rPr>
              <a:t>On-Call Management: OpsGenie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6" name="Shape 76"/>
        <p:cNvGrpSpPr/>
        <p:nvPr/>
      </p:nvGrpSpPr>
      <p:grpSpPr>
        <a:xfrm>
          <a:off x="0" y="0"/>
          <a:ext cx="0" cy="0"/>
          <a:chOff x="0" y="0"/>
          <a:chExt cx="0" cy="0"/>
        </a:xfrm>
      </p:grpSpPr>
      <p:sp>
        <p:nvSpPr>
          <p:cNvPr id="77" name="Google Shape;77;p16"/>
          <p:cNvSpPr/>
          <p:nvPr/>
        </p:nvSpPr>
        <p:spPr>
          <a:xfrm>
            <a:off x="-50350" y="78350"/>
            <a:ext cx="9144000" cy="88800"/>
          </a:xfrm>
          <a:prstGeom prst="rect">
            <a:avLst/>
          </a:prstGeom>
          <a:solidFill>
            <a:srgbClr val="FCBF01"/>
          </a:solidFill>
          <a:ln cap="flat" cmpd="sng" w="9525">
            <a:solidFill>
              <a:srgbClr val="FCBF0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8" name="Google Shape;78;p16"/>
          <p:cNvSpPr txBox="1"/>
          <p:nvPr/>
        </p:nvSpPr>
        <p:spPr>
          <a:xfrm>
            <a:off x="3392500" y="713350"/>
            <a:ext cx="5079900" cy="30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544040"/>
                </a:solidFill>
                <a:latin typeface="League Spartan"/>
                <a:ea typeface="League Spartan"/>
                <a:cs typeface="League Spartan"/>
                <a:sym typeface="League Spartan"/>
              </a:rPr>
              <a:t>Shared Responsibility Practices</a:t>
            </a:r>
            <a:endParaRPr b="1" sz="2400">
              <a:solidFill>
                <a:srgbClr val="544040"/>
              </a:solidFill>
              <a:latin typeface="League Spartan"/>
              <a:ea typeface="League Spartan"/>
              <a:cs typeface="League Spartan"/>
              <a:sym typeface="League Spartan"/>
            </a:endParaRPr>
          </a:p>
          <a:p>
            <a:pPr indent="0" lvl="0" marL="0" rtl="0" algn="l">
              <a:spcBef>
                <a:spcPts val="0"/>
              </a:spcBef>
              <a:spcAft>
                <a:spcPts val="0"/>
              </a:spcAft>
              <a:buClr>
                <a:schemeClr val="dk1"/>
              </a:buClr>
              <a:buSzPts val="1100"/>
              <a:buFont typeface="Arial"/>
              <a:buNone/>
            </a:pPr>
            <a:r>
              <a:rPr b="1" lang="en" sz="2400">
                <a:solidFill>
                  <a:srgbClr val="544040"/>
                </a:solidFill>
                <a:latin typeface="League Spartan"/>
                <a:ea typeface="League Spartan"/>
                <a:cs typeface="League Spartan"/>
                <a:sym typeface="League Spartan"/>
              </a:rPr>
              <a:t> </a:t>
            </a:r>
            <a:r>
              <a:rPr lang="en" sz="1100">
                <a:solidFill>
                  <a:srgbClr val="222222"/>
                </a:solidFill>
                <a:highlight>
                  <a:srgbClr val="FFFFFF"/>
                </a:highlight>
              </a:rPr>
              <a:t>What are the expectations when on call? </a:t>
            </a:r>
            <a:endParaRPr sz="1100">
              <a:solidFill>
                <a:srgbClr val="222222"/>
              </a:solidFill>
              <a:highlight>
                <a:srgbClr val="FFFFFF"/>
              </a:highlight>
            </a:endParaRPr>
          </a:p>
          <a:p>
            <a:pPr indent="0" lvl="0" marL="0" rtl="0" algn="l">
              <a:lnSpc>
                <a:spcPct val="120000"/>
              </a:lnSpc>
              <a:spcBef>
                <a:spcPts val="0"/>
              </a:spcBef>
              <a:spcAft>
                <a:spcPts val="0"/>
              </a:spcAft>
              <a:buNone/>
            </a:pPr>
            <a:r>
              <a:rPr lang="en" sz="1100">
                <a:solidFill>
                  <a:srgbClr val="222222"/>
                </a:solidFill>
                <a:highlight>
                  <a:srgbClr val="FFFFFF"/>
                </a:highlight>
              </a:rPr>
              <a:t>  </a:t>
            </a:r>
            <a:r>
              <a:rPr lang="en" sz="900">
                <a:solidFill>
                  <a:schemeClr val="dk1"/>
                </a:solidFill>
                <a:highlight>
                  <a:srgbClr val="FFFFFF"/>
                </a:highlight>
              </a:rPr>
              <a:t>Each team with have their own expectations from their managers, but these are what some     generic best practices:</a:t>
            </a:r>
            <a:br>
              <a:rPr lang="en" sz="900">
                <a:solidFill>
                  <a:schemeClr val="dk1"/>
                </a:solidFill>
                <a:highlight>
                  <a:srgbClr val="FFFFFF"/>
                </a:highlight>
              </a:rPr>
            </a:br>
            <a:r>
              <a:rPr lang="en" sz="900">
                <a:solidFill>
                  <a:schemeClr val="dk1"/>
                </a:solidFill>
                <a:highlight>
                  <a:srgbClr val="FFFFFF"/>
                </a:highlight>
              </a:rPr>
              <a:t>Acknowledgement within 15 minutes of being paged </a:t>
            </a:r>
            <a:endParaRPr sz="900">
              <a:solidFill>
                <a:schemeClr val="dk1"/>
              </a:solidFill>
              <a:highlight>
                <a:srgbClr val="FFFFFF"/>
              </a:highlight>
            </a:endParaRPr>
          </a:p>
          <a:p>
            <a:pPr indent="0" lvl="0" marL="457200" rtl="0" algn="l">
              <a:lnSpc>
                <a:spcPct val="115000"/>
              </a:lnSpc>
              <a:spcBef>
                <a:spcPts val="0"/>
              </a:spcBef>
              <a:spcAft>
                <a:spcPts val="0"/>
              </a:spcAft>
              <a:buNone/>
            </a:pPr>
            <a:r>
              <a:rPr lang="en" sz="900">
                <a:solidFill>
                  <a:schemeClr val="dk1"/>
                </a:solidFill>
                <a:highlight>
                  <a:srgbClr val="FFFFFF"/>
                </a:highlight>
              </a:rPr>
              <a:t>If you need to be away for some time, make sure you have coverage. Overrides can be created in Opsgenie.  </a:t>
            </a:r>
            <a:endParaRPr sz="900">
              <a:solidFill>
                <a:schemeClr val="dk1"/>
              </a:solidFill>
              <a:highlight>
                <a:srgbClr val="FFFFFF"/>
              </a:highlight>
            </a:endParaRPr>
          </a:p>
          <a:p>
            <a:pPr indent="0" lvl="0" marL="457200" rtl="0" algn="l">
              <a:lnSpc>
                <a:spcPct val="115000"/>
              </a:lnSpc>
              <a:spcBef>
                <a:spcPts val="0"/>
              </a:spcBef>
              <a:spcAft>
                <a:spcPts val="0"/>
              </a:spcAft>
              <a:buNone/>
            </a:pPr>
            <a:r>
              <a:rPr lang="en" sz="900">
                <a:solidFill>
                  <a:schemeClr val="dk1"/>
                </a:solidFill>
                <a:highlight>
                  <a:srgbClr val="FFFFFF"/>
                </a:highlight>
              </a:rPr>
              <a:t>If your phone, laptop and fax machine explodes and you can’t reach your team that’s okay! The alert will escalate to the next on call (or however you construct your escalation policy). The escalation policy should page the next person in 15 minutes. </a:t>
            </a:r>
            <a:endParaRPr sz="900">
              <a:solidFill>
                <a:schemeClr val="dk1"/>
              </a:solidFill>
              <a:highlight>
                <a:srgbClr val="FFFFFF"/>
              </a:highlight>
            </a:endParaRPr>
          </a:p>
          <a:p>
            <a:pPr indent="0" lvl="0" marL="457200" rtl="0" algn="l">
              <a:lnSpc>
                <a:spcPct val="115000"/>
              </a:lnSpc>
              <a:spcBef>
                <a:spcPts val="0"/>
              </a:spcBef>
              <a:spcAft>
                <a:spcPts val="0"/>
              </a:spcAft>
              <a:buNone/>
            </a:pPr>
            <a:r>
              <a:rPr lang="en" sz="900">
                <a:solidFill>
                  <a:schemeClr val="dk1"/>
                </a:solidFill>
                <a:highlight>
                  <a:srgbClr val="FFFFFF"/>
                </a:highlight>
              </a:rPr>
              <a:t>You may not have the answer to the problem and that’s okay! Do your best to guide the incident management to who we should reach out to if you are not </a:t>
            </a:r>
            <a:r>
              <a:rPr lang="en" sz="900">
                <a:solidFill>
                  <a:schemeClr val="dk1"/>
                </a:solidFill>
                <a:highlight>
                  <a:srgbClr val="FFFFFF"/>
                </a:highlight>
              </a:rPr>
              <a:t>available</a:t>
            </a:r>
            <a:r>
              <a:rPr lang="en" sz="900">
                <a:solidFill>
                  <a:schemeClr val="dk1"/>
                </a:solidFill>
                <a:highlight>
                  <a:srgbClr val="FFFFFF"/>
                </a:highlight>
              </a:rPr>
              <a:t>. </a:t>
            </a:r>
            <a:endParaRPr sz="900">
              <a:solidFill>
                <a:schemeClr val="dk1"/>
              </a:solidFill>
              <a:highlight>
                <a:srgbClr val="FFFFFF"/>
              </a:highlight>
            </a:endParaRPr>
          </a:p>
          <a:p>
            <a:pPr indent="0" lvl="0" marL="0" rtl="0" algn="l">
              <a:spcBef>
                <a:spcPts val="0"/>
              </a:spcBef>
              <a:spcAft>
                <a:spcPts val="0"/>
              </a:spcAft>
              <a:buNone/>
            </a:pPr>
            <a:r>
              <a:t/>
            </a:r>
            <a:endParaRPr b="1" sz="2400">
              <a:solidFill>
                <a:srgbClr val="544040"/>
              </a:solidFill>
              <a:latin typeface="League Spartan"/>
              <a:ea typeface="League Spartan"/>
              <a:cs typeface="League Spartan"/>
              <a:sym typeface="League Spartan"/>
            </a:endParaRPr>
          </a:p>
        </p:txBody>
      </p:sp>
      <p:sp>
        <p:nvSpPr>
          <p:cNvPr id="79" name="Google Shape;79;p16"/>
          <p:cNvSpPr txBox="1"/>
          <p:nvPr/>
        </p:nvSpPr>
        <p:spPr>
          <a:xfrm>
            <a:off x="3554775" y="3587600"/>
            <a:ext cx="5079900" cy="11055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Developers handle operational incidents</a:t>
            </a:r>
            <a:endParaRPr sz="1600">
              <a:latin typeface="League Spartan"/>
              <a:ea typeface="League Spartan"/>
              <a:cs typeface="League Spartan"/>
              <a:sym typeface="League Spartan"/>
            </a:endParaRPr>
          </a:p>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Include managers and architects</a:t>
            </a:r>
            <a:endParaRPr sz="1600">
              <a:latin typeface="League Spartan"/>
              <a:ea typeface="League Spartan"/>
              <a:cs typeface="League Spartan"/>
              <a:sym typeface="League Spartan"/>
            </a:endParaRPr>
          </a:p>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Move from dedicated on-call teams</a:t>
            </a:r>
            <a:endParaRPr sz="1600">
              <a:latin typeface="League Spartan"/>
              <a:ea typeface="League Spartan"/>
              <a:cs typeface="League Spartan"/>
              <a:sym typeface="League Spartan"/>
            </a:endParaRPr>
          </a:p>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Reachability in production downtime</a:t>
            </a:r>
            <a:endParaRPr sz="1600">
              <a:latin typeface="League Spartan"/>
              <a:ea typeface="League Spartan"/>
              <a:cs typeface="League Spartan"/>
              <a:sym typeface="League Spartan"/>
            </a:endParaRPr>
          </a:p>
        </p:txBody>
      </p:sp>
      <p:pic>
        <p:nvPicPr>
          <p:cNvPr descr="a man wearing sunglasses and a shirt says my phone has been blowing up (Provided by Tenor)" id="80" name="Google Shape;80;p16"/>
          <p:cNvPicPr preferRelativeResize="0"/>
          <p:nvPr/>
        </p:nvPicPr>
        <p:blipFill>
          <a:blip r:embed="rId3">
            <a:alphaModFix/>
          </a:blip>
          <a:stretch>
            <a:fillRect/>
          </a:stretch>
        </p:blipFill>
        <p:spPr>
          <a:xfrm>
            <a:off x="102050" y="319550"/>
            <a:ext cx="3138050" cy="39707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4" name="Shape 84"/>
        <p:cNvGrpSpPr/>
        <p:nvPr/>
      </p:nvGrpSpPr>
      <p:grpSpPr>
        <a:xfrm>
          <a:off x="0" y="0"/>
          <a:ext cx="0" cy="0"/>
          <a:chOff x="0" y="0"/>
          <a:chExt cx="0" cy="0"/>
        </a:xfrm>
      </p:grpSpPr>
      <p:sp>
        <p:nvSpPr>
          <p:cNvPr id="85" name="Google Shape;85;p17"/>
          <p:cNvSpPr/>
          <p:nvPr/>
        </p:nvSpPr>
        <p:spPr>
          <a:xfrm>
            <a:off x="0" y="0"/>
            <a:ext cx="9144000" cy="88800"/>
          </a:xfrm>
          <a:prstGeom prst="rect">
            <a:avLst/>
          </a:prstGeom>
          <a:solidFill>
            <a:srgbClr val="FCBF01"/>
          </a:solidFill>
          <a:ln cap="flat" cmpd="sng" w="9525">
            <a:solidFill>
              <a:srgbClr val="FCBF0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6" name="Google Shape;86;p17"/>
          <p:cNvSpPr txBox="1"/>
          <p:nvPr/>
        </p:nvSpPr>
        <p:spPr>
          <a:xfrm>
            <a:off x="854525" y="296000"/>
            <a:ext cx="69006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544040"/>
                </a:solidFill>
                <a:latin typeface="League Spartan"/>
                <a:ea typeface="League Spartan"/>
                <a:cs typeface="League Spartan"/>
                <a:sym typeface="League Spartan"/>
              </a:rPr>
              <a:t>Key Practices and Expected Improvement</a:t>
            </a:r>
            <a:endParaRPr b="1" sz="2400">
              <a:solidFill>
                <a:srgbClr val="544040"/>
              </a:solidFill>
              <a:latin typeface="League Spartan"/>
              <a:ea typeface="League Spartan"/>
              <a:cs typeface="League Spartan"/>
              <a:sym typeface="League Spartan"/>
            </a:endParaRPr>
          </a:p>
        </p:txBody>
      </p:sp>
      <p:sp>
        <p:nvSpPr>
          <p:cNvPr id="87" name="Google Shape;87;p17"/>
          <p:cNvSpPr txBox="1"/>
          <p:nvPr/>
        </p:nvSpPr>
        <p:spPr>
          <a:xfrm>
            <a:off x="115300" y="844700"/>
            <a:ext cx="8662500" cy="395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800">
                <a:solidFill>
                  <a:schemeClr val="dk1"/>
                </a:solidFill>
              </a:rPr>
              <a:t>Embracing the Scientific Method: Lessons from Bell Labs</a:t>
            </a:r>
            <a:br>
              <a:rPr b="1" lang="en" sz="800">
                <a:solidFill>
                  <a:schemeClr val="dk1"/>
                </a:solidFill>
              </a:rPr>
            </a:br>
            <a:r>
              <a:rPr lang="en" sz="800">
                <a:solidFill>
                  <a:schemeClr val="dk1"/>
                </a:solidFill>
              </a:rPr>
              <a:t> </a:t>
            </a:r>
            <a:r>
              <a:rPr i="1" lang="en" sz="800">
                <a:solidFill>
                  <a:schemeClr val="dk1"/>
                </a:solidFill>
              </a:rPr>
              <a:t>Based on DevOps Handbook, Ch. 16</a:t>
            </a:r>
            <a:endParaRPr i="1" sz="800">
              <a:solidFill>
                <a:schemeClr val="dk1"/>
              </a:solidFill>
            </a:endParaRPr>
          </a:p>
          <a:p>
            <a:pPr indent="-279400" lvl="0" marL="457200" rtl="0" algn="l">
              <a:lnSpc>
                <a:spcPct val="115000"/>
              </a:lnSpc>
              <a:spcBef>
                <a:spcPts val="1200"/>
              </a:spcBef>
              <a:spcAft>
                <a:spcPts val="0"/>
              </a:spcAft>
              <a:buClr>
                <a:schemeClr val="dk1"/>
              </a:buClr>
              <a:buSzPts val="800"/>
              <a:buChar char="●"/>
            </a:pPr>
            <a:r>
              <a:rPr b="1" lang="en" sz="800">
                <a:solidFill>
                  <a:schemeClr val="dk1"/>
                </a:solidFill>
              </a:rPr>
              <a:t>Continuous Improvement</a:t>
            </a:r>
            <a:br>
              <a:rPr b="1" lang="en" sz="800">
                <a:solidFill>
                  <a:schemeClr val="dk1"/>
                </a:solidFill>
              </a:rPr>
            </a:br>
            <a:r>
              <a:rPr lang="en" sz="800">
                <a:solidFill>
                  <a:schemeClr val="dk1"/>
                </a:solidFill>
              </a:rPr>
              <a:t> Bell Labs pioneered statistical process control and the PDCA cycle the foundational to the Toyota Production System and modern DevOps.</a:t>
            </a:r>
            <a:endParaRPr sz="800">
              <a:solidFill>
                <a:schemeClr val="dk1"/>
              </a:solidFill>
            </a:endParaRPr>
          </a:p>
          <a:p>
            <a:pPr indent="-279400" lvl="0" marL="457200" rtl="0" algn="l">
              <a:lnSpc>
                <a:spcPct val="115000"/>
              </a:lnSpc>
              <a:spcBef>
                <a:spcPts val="0"/>
              </a:spcBef>
              <a:spcAft>
                <a:spcPts val="0"/>
              </a:spcAft>
              <a:buClr>
                <a:schemeClr val="dk1"/>
              </a:buClr>
              <a:buSzPts val="800"/>
              <a:buChar char="●"/>
            </a:pPr>
            <a:r>
              <a:rPr b="1" lang="en" sz="800">
                <a:solidFill>
                  <a:schemeClr val="dk1"/>
                </a:solidFill>
              </a:rPr>
              <a:t>No Fear of Failure -</a:t>
            </a:r>
            <a:r>
              <a:rPr b="1" lang="en" sz="900">
                <a:solidFill>
                  <a:schemeClr val="dk1"/>
                </a:solidFill>
              </a:rPr>
              <a:t> </a:t>
            </a:r>
            <a:r>
              <a:rPr lang="en" sz="900">
                <a:solidFill>
                  <a:schemeClr val="dk1"/>
                </a:solidFill>
                <a:latin typeface="League Spartan"/>
                <a:ea typeface="League Spartan"/>
                <a:cs typeface="League Spartan"/>
                <a:sym typeface="League Spartan"/>
              </a:rPr>
              <a:t>Balanced defect and feature work</a:t>
            </a:r>
            <a:br>
              <a:rPr b="1" lang="en" sz="900">
                <a:solidFill>
                  <a:schemeClr val="dk1"/>
                </a:solidFill>
              </a:rPr>
            </a:br>
            <a:r>
              <a:rPr lang="en" sz="800">
                <a:solidFill>
                  <a:schemeClr val="dk1"/>
                </a:solidFill>
              </a:rPr>
              <a:t> Innovation thrives because failure is expected and accepted. This mindset enabled bold  development and breakthrough discoveries during incidents.</a:t>
            </a:r>
            <a:endParaRPr sz="800">
              <a:solidFill>
                <a:schemeClr val="dk1"/>
              </a:solidFill>
            </a:endParaRPr>
          </a:p>
          <a:p>
            <a:pPr indent="-279400" lvl="0" marL="457200" rtl="0" algn="l">
              <a:lnSpc>
                <a:spcPct val="115000"/>
              </a:lnSpc>
              <a:spcBef>
                <a:spcPts val="0"/>
              </a:spcBef>
              <a:spcAft>
                <a:spcPts val="0"/>
              </a:spcAft>
              <a:buClr>
                <a:schemeClr val="dk1"/>
              </a:buClr>
              <a:buSzPts val="800"/>
              <a:buChar char="●"/>
            </a:pPr>
            <a:r>
              <a:rPr b="1" lang="en" sz="800">
                <a:solidFill>
                  <a:schemeClr val="dk1"/>
                </a:solidFill>
              </a:rPr>
              <a:t>Resilience Engineering - </a:t>
            </a:r>
            <a:r>
              <a:rPr lang="en" sz="900">
                <a:solidFill>
                  <a:schemeClr val="dk1"/>
                </a:solidFill>
                <a:latin typeface="League Spartan"/>
                <a:ea typeface="League Spartan"/>
                <a:cs typeface="League Spartan"/>
                <a:sym typeface="League Spartan"/>
              </a:rPr>
              <a:t>Faster defect resolution</a:t>
            </a:r>
            <a:br>
              <a:rPr b="1" lang="en" sz="900">
                <a:solidFill>
                  <a:schemeClr val="dk1"/>
                </a:solidFill>
              </a:rPr>
            </a:br>
            <a:r>
              <a:rPr lang="en" sz="800">
                <a:solidFill>
                  <a:schemeClr val="dk1"/>
                </a:solidFill>
              </a:rPr>
              <a:t> Systems were deliberately disrupted to test recovery and stability; an early model of today’s SRE and Chaos Engineering practices.</a:t>
            </a:r>
            <a:endParaRPr i="1" sz="800">
              <a:solidFill>
                <a:schemeClr val="dk1"/>
              </a:solidFill>
            </a:endParaRPr>
          </a:p>
          <a:p>
            <a:pPr indent="-279400" lvl="0" marL="457200" rtl="0" algn="l">
              <a:lnSpc>
                <a:spcPct val="115000"/>
              </a:lnSpc>
              <a:spcBef>
                <a:spcPts val="0"/>
              </a:spcBef>
              <a:spcAft>
                <a:spcPts val="0"/>
              </a:spcAft>
              <a:buClr>
                <a:schemeClr val="dk1"/>
              </a:buClr>
              <a:buSzPts val="800"/>
              <a:buChar char="●"/>
            </a:pPr>
            <a:r>
              <a:rPr b="1" lang="en" sz="800">
                <a:solidFill>
                  <a:schemeClr val="dk1"/>
                </a:solidFill>
              </a:rPr>
              <a:t>Shared Responsibility</a:t>
            </a:r>
            <a:br>
              <a:rPr b="1" lang="en" sz="800">
                <a:solidFill>
                  <a:schemeClr val="dk1"/>
                </a:solidFill>
              </a:rPr>
            </a:br>
            <a:r>
              <a:rPr lang="en" sz="800">
                <a:solidFill>
                  <a:schemeClr val="dk1"/>
                </a:solidFill>
              </a:rPr>
              <a:t> Like developers on call, researchers owned the outcomes of their innovations. Everyone was responsible for the system’s health. All Teams working together.</a:t>
            </a:r>
            <a:endParaRPr sz="800">
              <a:solidFill>
                <a:schemeClr val="dk1"/>
              </a:solidFill>
            </a:endParaRPr>
          </a:p>
          <a:p>
            <a:pPr indent="-279400" lvl="0" marL="457200" rtl="0" algn="l">
              <a:lnSpc>
                <a:spcPct val="115000"/>
              </a:lnSpc>
              <a:spcBef>
                <a:spcPts val="0"/>
              </a:spcBef>
              <a:spcAft>
                <a:spcPts val="0"/>
              </a:spcAft>
              <a:buClr>
                <a:schemeClr val="dk1"/>
              </a:buClr>
              <a:buSzPts val="800"/>
              <a:buChar char="●"/>
            </a:pPr>
            <a:r>
              <a:rPr b="1" lang="en" sz="800">
                <a:solidFill>
                  <a:schemeClr val="dk1"/>
                </a:solidFill>
              </a:rPr>
              <a:t>Codifying Knowledge -</a:t>
            </a:r>
            <a:r>
              <a:rPr b="1" lang="en" sz="900">
                <a:solidFill>
                  <a:schemeClr val="dk1"/>
                </a:solidFill>
              </a:rPr>
              <a:t> </a:t>
            </a:r>
            <a:r>
              <a:rPr lang="en" sz="900">
                <a:solidFill>
                  <a:schemeClr val="dk1"/>
                </a:solidFill>
                <a:latin typeface="League Spartan"/>
                <a:ea typeface="League Spartan"/>
                <a:cs typeface="League Spartan"/>
                <a:sym typeface="League Spartan"/>
              </a:rPr>
              <a:t>Closer to customer experience</a:t>
            </a:r>
            <a:br>
              <a:rPr b="1" lang="en" sz="800">
                <a:solidFill>
                  <a:schemeClr val="dk1"/>
                </a:solidFill>
              </a:rPr>
            </a:br>
            <a:r>
              <a:rPr lang="en" sz="800">
                <a:solidFill>
                  <a:schemeClr val="dk1"/>
                </a:solidFill>
              </a:rPr>
              <a:t> Tacit insights were transformed into reusable, explicit procedures; mirroring launch readiness checklists and reusable software patterns.</a:t>
            </a:r>
            <a:endParaRPr sz="800">
              <a:solidFill>
                <a:schemeClr val="dk1"/>
              </a:solidFill>
            </a:endParaRPr>
          </a:p>
          <a:p>
            <a:pPr indent="-279400" lvl="0" marL="457200" rtl="0" algn="l">
              <a:lnSpc>
                <a:spcPct val="115000"/>
              </a:lnSpc>
              <a:spcBef>
                <a:spcPts val="0"/>
              </a:spcBef>
              <a:spcAft>
                <a:spcPts val="0"/>
              </a:spcAft>
              <a:buClr>
                <a:schemeClr val="dk1"/>
              </a:buClr>
              <a:buSzPts val="800"/>
              <a:buChar char="●"/>
            </a:pPr>
            <a:r>
              <a:rPr b="1" lang="en" sz="800">
                <a:solidFill>
                  <a:schemeClr val="dk1"/>
                </a:solidFill>
              </a:rPr>
              <a:t>Proactive Risk Reduction </a:t>
            </a:r>
            <a:br>
              <a:rPr b="1" lang="en" sz="800">
                <a:solidFill>
                  <a:schemeClr val="dk1"/>
                </a:solidFill>
              </a:rPr>
            </a:br>
            <a:r>
              <a:rPr lang="en" sz="800">
                <a:solidFill>
                  <a:schemeClr val="dk1"/>
                </a:solidFill>
              </a:rPr>
              <a:t> Standardized protocols and reduces risk or repeat issues aligning with secure, predictable release practices.</a:t>
            </a:r>
            <a:br>
              <a:rPr lang="en" sz="800">
                <a:solidFill>
                  <a:schemeClr val="dk1"/>
                </a:solidFill>
              </a:rPr>
            </a:br>
            <a:endParaRPr sz="800">
              <a:solidFill>
                <a:schemeClr val="dk1"/>
              </a:solidFill>
            </a:endParaRPr>
          </a:p>
          <a:p>
            <a:pPr indent="0" lvl="0" marL="0" rtl="0" algn="l">
              <a:spcBef>
                <a:spcPts val="1200"/>
              </a:spcBef>
              <a:spcAft>
                <a:spcPts val="0"/>
              </a:spcAft>
              <a:buNone/>
            </a:pPr>
            <a:r>
              <a:t/>
            </a:r>
            <a:endParaRPr sz="800">
              <a:latin typeface="League Spartan"/>
              <a:ea typeface="League Spartan"/>
              <a:cs typeface="League Spartan"/>
              <a:sym typeface="League Spart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1" name="Shape 91"/>
        <p:cNvGrpSpPr/>
        <p:nvPr/>
      </p:nvGrpSpPr>
      <p:grpSpPr>
        <a:xfrm>
          <a:off x="0" y="0"/>
          <a:ext cx="0" cy="0"/>
          <a:chOff x="0" y="0"/>
          <a:chExt cx="0" cy="0"/>
        </a:xfrm>
      </p:grpSpPr>
      <p:sp>
        <p:nvSpPr>
          <p:cNvPr id="92" name="Google Shape;92;p18"/>
          <p:cNvSpPr/>
          <p:nvPr/>
        </p:nvSpPr>
        <p:spPr>
          <a:xfrm>
            <a:off x="0" y="0"/>
            <a:ext cx="9144000" cy="88800"/>
          </a:xfrm>
          <a:prstGeom prst="rect">
            <a:avLst/>
          </a:prstGeom>
          <a:solidFill>
            <a:srgbClr val="FCBF01"/>
          </a:solidFill>
          <a:ln cap="flat" cmpd="sng" w="9525">
            <a:solidFill>
              <a:srgbClr val="FCBF0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3" name="Google Shape;93;p18"/>
          <p:cNvSpPr txBox="1"/>
          <p:nvPr/>
        </p:nvSpPr>
        <p:spPr>
          <a:xfrm>
            <a:off x="3556000" y="635000"/>
            <a:ext cx="5079900" cy="188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544040"/>
                </a:solidFill>
                <a:latin typeface="League Spartan"/>
                <a:ea typeface="League Spartan"/>
                <a:cs typeface="League Spartan"/>
                <a:sym typeface="League Spartan"/>
              </a:rPr>
              <a:t>Conclusion and Benefits: </a:t>
            </a:r>
            <a:endParaRPr b="1" sz="2400">
              <a:solidFill>
                <a:srgbClr val="544040"/>
              </a:solidFill>
              <a:latin typeface="League Spartan"/>
              <a:ea typeface="League Spartan"/>
              <a:cs typeface="League Spartan"/>
              <a:sym typeface="League Spartan"/>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In short, the common practices within the industry as of now, exemplified by Bell Labs, operates as a dynamic learning environment because continual rapid feedback loops (like those created through pervasive monitoring and shared operational duties) are </a:t>
            </a:r>
            <a:r>
              <a:rPr lang="en" sz="1100">
                <a:solidFill>
                  <a:schemeClr val="dk1"/>
                </a:solidFill>
              </a:rPr>
              <a:t>utilized</a:t>
            </a:r>
            <a:r>
              <a:rPr lang="en" sz="1100">
                <a:solidFill>
                  <a:schemeClr val="dk1"/>
                </a:solidFill>
              </a:rPr>
              <a:t> to improving the system itself and the products it produces.</a:t>
            </a:r>
            <a:endParaRPr sz="1100">
              <a:solidFill>
                <a:schemeClr val="dk1"/>
              </a:solidFill>
            </a:endParaRPr>
          </a:p>
          <a:p>
            <a:pPr indent="0" lvl="0" marL="0" rtl="0" algn="l">
              <a:spcBef>
                <a:spcPts val="1200"/>
              </a:spcBef>
              <a:spcAft>
                <a:spcPts val="0"/>
              </a:spcAft>
              <a:buNone/>
            </a:pPr>
            <a:r>
              <a:t/>
            </a:r>
            <a:endParaRPr b="1" sz="2400">
              <a:solidFill>
                <a:srgbClr val="544040"/>
              </a:solidFill>
              <a:latin typeface="League Spartan"/>
              <a:ea typeface="League Spartan"/>
              <a:cs typeface="League Spartan"/>
              <a:sym typeface="League Spartan"/>
            </a:endParaRPr>
          </a:p>
        </p:txBody>
      </p:sp>
      <p:sp>
        <p:nvSpPr>
          <p:cNvPr id="94" name="Google Shape;94;p18"/>
          <p:cNvSpPr txBox="1"/>
          <p:nvPr/>
        </p:nvSpPr>
        <p:spPr>
          <a:xfrm>
            <a:off x="3556000" y="2311700"/>
            <a:ext cx="5079900" cy="22920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Improves software quality</a:t>
            </a:r>
            <a:endParaRPr sz="1600">
              <a:latin typeface="League Spartan"/>
              <a:ea typeface="League Spartan"/>
              <a:cs typeface="League Spartan"/>
              <a:sym typeface="League Spartan"/>
            </a:endParaRPr>
          </a:p>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Enhances service stability</a:t>
            </a:r>
            <a:endParaRPr sz="1600">
              <a:latin typeface="League Spartan"/>
              <a:ea typeface="League Spartan"/>
              <a:cs typeface="League Spartan"/>
              <a:sym typeface="League Spartan"/>
            </a:endParaRPr>
          </a:p>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Fosters continuous learning</a:t>
            </a:r>
            <a:endParaRPr sz="1600">
              <a:latin typeface="League Spartan"/>
              <a:ea typeface="League Spartan"/>
              <a:cs typeface="League Spartan"/>
              <a:sym typeface="League Spartan"/>
            </a:endParaRPr>
          </a:p>
          <a:p>
            <a:pPr indent="-330200" lvl="0" marL="457200" rtl="0" algn="l">
              <a:spcBef>
                <a:spcPts val="0"/>
              </a:spcBef>
              <a:spcAft>
                <a:spcPts val="0"/>
              </a:spcAft>
              <a:buSzPts val="1600"/>
              <a:buFont typeface="League Spartan"/>
              <a:buChar char="➔"/>
            </a:pPr>
            <a:r>
              <a:rPr lang="en" sz="1600">
                <a:latin typeface="League Spartan"/>
                <a:ea typeface="League Spartan"/>
                <a:cs typeface="League Spartan"/>
                <a:sym typeface="League Spartan"/>
              </a:rPr>
              <a:t>Builds resilient systems</a:t>
            </a:r>
            <a:endParaRPr sz="1600">
              <a:latin typeface="League Spartan"/>
              <a:ea typeface="League Spartan"/>
              <a:cs typeface="League Spartan"/>
              <a:sym typeface="League Spartan"/>
            </a:endParaRPr>
          </a:p>
        </p:txBody>
      </p:sp>
      <p:pic>
        <p:nvPicPr>
          <p:cNvPr descr="a purple infinity symbol with the words dev ops on it (Provided by Tenor)" id="95" name="Google Shape;95;p18"/>
          <p:cNvPicPr preferRelativeResize="0"/>
          <p:nvPr/>
        </p:nvPicPr>
        <p:blipFill>
          <a:blip r:embed="rId3">
            <a:alphaModFix/>
          </a:blip>
          <a:stretch>
            <a:fillRect/>
          </a:stretch>
        </p:blipFill>
        <p:spPr>
          <a:xfrm>
            <a:off x="152400" y="241200"/>
            <a:ext cx="3251200" cy="187368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